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Override PartName="/ppt/slides/slide11.xml" ContentType="application/vnd.openxmlformats-officedocument.presentationml.slide+xml"/>
  <Default Extension="xml" ContentType="application/xml"/>
  <Override PartName="/ppt/slides/slide9.xml" ContentType="application/vnd.openxmlformats-officedocument.presentationml.slide+xml"/>
  <Default Extension="jpeg" ContentType="image/jpeg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embeddings/Microsoft_Equation2.bin" ContentType="application/vnd.openxmlformats-officedocument.oleObject"/>
  <Override PartName="/ppt/slides/slide16.xml" ContentType="application/vnd.openxmlformats-officedocument.presentationml.slide+xml"/>
  <Override PartName="/ppt/theme/theme2.xml" ContentType="application/vnd.openxmlformats-officedocument.them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Default Extension="pict" ContentType="image/pict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9.xml" ContentType="application/vnd.openxmlformats-officedocument.presentationml.slideLayout+xml"/>
  <Override PartName="/ppt/handoutMasters/handoutMaster1.xml" ContentType="application/vnd.openxmlformats-officedocument.presentationml.handoutMaster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Default Extension="vml" ContentType="application/vnd.openxmlformats-officedocument.vmlDrawing"/>
  <Override PartName="/ppt/theme/theme3.xml" ContentType="application/vnd.openxmlformats-officedocument.theme+xml"/>
  <Override PartName="/ppt/notesMasters/notesMaster1.xml" ContentType="application/vnd.openxmlformats-officedocument.presentationml.notesMaster+xml"/>
  <Override PartName="/ppt/embeddings/Microsoft_Equation3.bin" ContentType="application/vnd.openxmlformats-officedocument.oleObject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embeddings/Microsoft_Equation1.bin" ContentType="application/vnd.openxmlformats-officedocument.oleObject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r:id="rId1"/>
  </p:sldMasterIdLst>
  <p:notesMasterIdLst>
    <p:notesMasterId r:id="rId18"/>
  </p:notesMasterIdLst>
  <p:handoutMasterIdLst>
    <p:handoutMasterId r:id="rId19"/>
  </p:handoutMasterIdLst>
  <p:sldIdLst>
    <p:sldId id="256" r:id="rId2"/>
    <p:sldId id="280" r:id="rId3"/>
    <p:sldId id="287" r:id="rId4"/>
    <p:sldId id="288" r:id="rId5"/>
    <p:sldId id="289" r:id="rId6"/>
    <p:sldId id="290" r:id="rId7"/>
    <p:sldId id="291" r:id="rId8"/>
    <p:sldId id="273" r:id="rId9"/>
    <p:sldId id="285" r:id="rId10"/>
    <p:sldId id="293" r:id="rId11"/>
    <p:sldId id="294" r:id="rId12"/>
    <p:sldId id="295" r:id="rId13"/>
    <p:sldId id="292" r:id="rId14"/>
    <p:sldId id="296" r:id="rId15"/>
    <p:sldId id="275" r:id="rId16"/>
    <p:sldId id="286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/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showOutlineIcons="0">
    <p:restoredLeft sz="15620"/>
    <p:restoredTop sz="94660"/>
  </p:normalViewPr>
  <p:slideViewPr>
    <p:cSldViewPr snapToObjects="1">
      <p:cViewPr>
        <p:scale>
          <a:sx n="80" d="100"/>
          <a:sy n="80" d="100"/>
        </p:scale>
        <p:origin x="-816" y="-4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ict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ict"/><Relationship Id="rId2" Type="http://schemas.openxmlformats.org/officeDocument/2006/relationships/image" Target="../media/image13.pict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CDED09-A2B5-704C-9B57-B7FA5D1AD15F}" type="datetimeFigureOut">
              <a:rPr lang="en-US" smtClean="0"/>
              <a:pPr/>
              <a:t>6/27/12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A8AEB-59DC-1540-AB9A-36532CBAE36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AFE186-BD22-E94D-BEF3-70A30B5971DE}" type="datetimeFigureOut">
              <a:rPr lang="en-US" smtClean="0"/>
              <a:pPr/>
              <a:t>6/27/12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0124EB-7945-0A47-8480-F787D9FF870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1E431-92D0-8943-928F-741478F077A4}" type="datetime1">
              <a:rPr lang="en-US" smtClean="0"/>
              <a:pPr/>
              <a:t>6/27/12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2EDDA-DA6D-224C-BF9B-D54E45037B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C113A-EB20-DE4F-A59F-192F5355552B}" type="datetime1">
              <a:rPr lang="en-US" smtClean="0"/>
              <a:pPr/>
              <a:t>6/27/12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2EDDA-DA6D-224C-BF9B-D54E45037B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0ABE1-D57F-784B-A014-88A891B677D8}" type="datetime1">
              <a:rPr lang="en-US" smtClean="0"/>
              <a:pPr/>
              <a:t>6/27/12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2EDDA-DA6D-224C-BF9B-D54E45037B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0E8C9-C2BF-BD4E-8577-2859CA261DDB}" type="datetime1">
              <a:rPr lang="en-US" smtClean="0"/>
              <a:pPr/>
              <a:t>6/27/12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2EDDA-DA6D-224C-BF9B-D54E45037B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81DFE-FC8B-DD45-9935-87C7F6224B67}" type="datetime1">
              <a:rPr lang="en-US" smtClean="0"/>
              <a:pPr/>
              <a:t>6/27/12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2EDDA-DA6D-224C-BF9B-D54E45037B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D1BB3-8FDA-F64B-8BBC-DCE13EFB545F}" type="datetime1">
              <a:rPr lang="en-US" smtClean="0"/>
              <a:pPr/>
              <a:t>6/27/12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2EDDA-DA6D-224C-BF9B-D54E45037B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C62BA-4386-7B46-A5C8-B782873E2805}" type="datetime1">
              <a:rPr lang="en-US" smtClean="0"/>
              <a:pPr/>
              <a:t>6/27/12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2EDDA-DA6D-224C-BF9B-D54E45037B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109BF-F6C5-D546-8711-7BC501E12E25}" type="datetime1">
              <a:rPr lang="en-US" smtClean="0"/>
              <a:pPr/>
              <a:t>6/27/12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2EDDA-DA6D-224C-BF9B-D54E45037B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A254A-3A13-D147-BF55-E080E741AA8C}" type="datetime1">
              <a:rPr lang="en-US" smtClean="0"/>
              <a:pPr/>
              <a:t>6/27/12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2EDDA-DA6D-224C-BF9B-D54E45037B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FFD37-A4CF-5E43-A7F4-980AF598DF56}" type="datetime1">
              <a:rPr lang="en-US" smtClean="0"/>
              <a:pPr/>
              <a:t>6/27/12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2EDDA-DA6D-224C-BF9B-D54E45037B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8B8C5-D18B-7049-858D-1F8277910FF9}" type="datetime1">
              <a:rPr lang="en-US" smtClean="0"/>
              <a:pPr/>
              <a:t>6/27/12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2EDDA-DA6D-224C-BF9B-D54E45037B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1">
          <a:blip r:embed="rId13">
            <a:alphaModFix amt="31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C2205C-F203-0F46-A84D-0AD0B66FC48B}" type="datetime1">
              <a:rPr lang="en-US" smtClean="0"/>
              <a:pPr/>
              <a:t>6/27/12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2EDDA-DA6D-224C-BF9B-D54E45037B7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r:id="rId1"/>
    <p:sldLayoutId r:id="rId2"/>
    <p:sldLayoutId r:id="rId3"/>
    <p:sldLayoutId r:id="rId4"/>
    <p:sldLayoutId r:id="rId5"/>
    <p:sldLayoutId r:id="rId6"/>
    <p:sldLayoutId r:id="rId7"/>
    <p:sldLayoutId r:id="rId8"/>
    <p:sldLayoutId r:id="rId9"/>
    <p:sldLayoutId r:id="rId10"/>
    <p:sldLayoutId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Microsoft_Equation1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2.bin"/><Relationship Id="rId4" Type="http://schemas.openxmlformats.org/officeDocument/2006/relationships/oleObject" Target="../embeddings/Microsoft_Equation3.bin"/><Relationship Id="rId5" Type="http://schemas.openxmlformats.org/officeDocument/2006/relationships/image" Target="../media/image14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2400"/>
            <a:ext cx="1143000" cy="10950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685800" y="2133600"/>
            <a:ext cx="7772400" cy="1470025"/>
          </a:xfrm>
        </p:spPr>
        <p:txBody>
          <a:bodyPr>
            <a:normAutofit fontScale="90000"/>
          </a:bodyPr>
          <a:lstStyle/>
          <a:p>
            <a:r>
              <a:rPr dirty="0" smtClean="0"/>
              <a:t>The gravitational wave signal from binary super-massive black holes </a:t>
            </a:r>
            <a:r>
              <a:rPr lang="en-AU" dirty="0" smtClean="0"/>
              <a:t>does not form</a:t>
            </a:r>
            <a:r>
              <a:rPr dirty="0" smtClean="0"/>
              <a:t> an isotropic background</a:t>
            </a:r>
            <a:endParaRPr lang="en-US" dirty="0">
              <a:solidFill>
                <a:srgbClr val="0000FF"/>
              </a:solidFill>
              <a:cs typeface="Cochin"/>
            </a:endParaRP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990600" y="4648200"/>
            <a:ext cx="7086600" cy="1752600"/>
          </a:xfrm>
        </p:spPr>
        <p:txBody>
          <a:bodyPr/>
          <a:lstStyle/>
          <a:p>
            <a:r>
              <a:rPr lang="en-US" dirty="0" err="1" smtClean="0">
                <a:solidFill>
                  <a:srgbClr val="800000"/>
                </a:solidFill>
              </a:rPr>
              <a:t>Vikram</a:t>
            </a:r>
            <a:r>
              <a:rPr lang="en-US" dirty="0" smtClean="0">
                <a:solidFill>
                  <a:srgbClr val="800000"/>
                </a:solidFill>
              </a:rPr>
              <a:t> Ravi</a:t>
            </a:r>
          </a:p>
          <a:p>
            <a:r>
              <a:rPr lang="en-US" dirty="0" smtClean="0">
                <a:solidFill>
                  <a:srgbClr val="800000"/>
                </a:solidFill>
              </a:rPr>
              <a:t>The University of Melbourne, CSIRO etc.</a:t>
            </a:r>
          </a:p>
          <a:p>
            <a:r>
              <a:rPr lang="en-US" sz="2400" dirty="0" smtClean="0">
                <a:solidFill>
                  <a:srgbClr val="800000"/>
                </a:solidFill>
              </a:rPr>
              <a:t>With Stuart </a:t>
            </a:r>
            <a:r>
              <a:rPr lang="en-US" sz="2400" dirty="0" err="1" smtClean="0">
                <a:solidFill>
                  <a:srgbClr val="800000"/>
                </a:solidFill>
              </a:rPr>
              <a:t>Wyithe</a:t>
            </a:r>
            <a:r>
              <a:rPr lang="en-US" sz="2400" dirty="0" smtClean="0">
                <a:solidFill>
                  <a:srgbClr val="800000"/>
                </a:solidFill>
              </a:rPr>
              <a:t>, George, Ryan</a:t>
            </a:r>
            <a:endParaRPr lang="en-US" sz="2400" dirty="0">
              <a:solidFill>
                <a:srgbClr val="800000"/>
              </a:solidFill>
            </a:endParaRPr>
          </a:p>
        </p:txBody>
      </p:sp>
      <p:pic>
        <p:nvPicPr>
          <p:cNvPr id="9" name="Picture 8" descr="ppta_logo_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199" y="152400"/>
            <a:ext cx="2630844" cy="1095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2EDDA-DA6D-224C-BF9B-D54E45037B7E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0777"/>
            <a:ext cx="9144002" cy="5062423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dirty="0" err="1" smtClean="0"/>
              <a:t>realisation</a:t>
            </a:r>
            <a:r>
              <a:rPr lang="en-US" dirty="0" smtClean="0"/>
              <a:t> of the GW sky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2EDDA-DA6D-224C-BF9B-D54E45037B7E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0777"/>
            <a:ext cx="9144000" cy="5062423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>
            <a:noAutofit/>
          </a:bodyPr>
          <a:lstStyle/>
          <a:p>
            <a:r>
              <a:rPr lang="en-US" sz="2800" dirty="0" smtClean="0"/>
              <a:t>Now take out the sources producing the highest-amplitude TOA perturbations in the lowest 20 spectral bins</a:t>
            </a:r>
            <a:endParaRPr lang="en-US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2EDDA-DA6D-224C-BF9B-D54E45037B7E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0778"/>
            <a:ext cx="9144000" cy="5062422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>
            <a:noAutofit/>
          </a:bodyPr>
          <a:lstStyle/>
          <a:p>
            <a:r>
              <a:rPr lang="en-US" sz="2800" dirty="0" smtClean="0"/>
              <a:t>And do the same again</a:t>
            </a:r>
            <a:endParaRPr lang="en-US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2EDDA-DA6D-224C-BF9B-D54E45037B7E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rcRect t="4207"/>
          <a:stretch>
            <a:fillRect/>
          </a:stretch>
        </p:blipFill>
        <p:spPr>
          <a:xfrm>
            <a:off x="416162" y="0"/>
            <a:ext cx="4460638" cy="63563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041276" y="400646"/>
            <a:ext cx="4026524" cy="6186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Power spectral densities of simulated timing residuals before and after removing the highest-perturbation-amplitude sources in the lowest 20 frequency bins</a:t>
            </a:r>
          </a:p>
          <a:p>
            <a:pPr algn="ctr"/>
            <a:endParaRPr lang="en-US" sz="2200" b="1" dirty="0" smtClean="0"/>
          </a:p>
          <a:p>
            <a:pPr algn="ctr"/>
            <a:r>
              <a:rPr lang="en-US" sz="2200" dirty="0" smtClean="0"/>
              <a:t>These are complicated!</a:t>
            </a:r>
          </a:p>
          <a:p>
            <a:pPr algn="ctr"/>
            <a:endParaRPr lang="en-US" sz="2200" b="1" dirty="0" smtClean="0"/>
          </a:p>
          <a:p>
            <a:pPr algn="ctr"/>
            <a:r>
              <a:rPr lang="en-US" sz="2200" dirty="0" smtClean="0"/>
              <a:t>But the effect is clear – individual sources dominate some spectral bins!</a:t>
            </a:r>
          </a:p>
          <a:p>
            <a:pPr algn="ctr"/>
            <a:endParaRPr lang="en-US" sz="2200" b="1" dirty="0" smtClean="0"/>
          </a:p>
          <a:p>
            <a:pPr algn="ctr"/>
            <a:r>
              <a:rPr lang="en-US" sz="2200" b="1" i="1" dirty="0" smtClean="0"/>
              <a:t>We predict: one single source above the mean total GW-induced timing residual PSD in one of the lowest 10 spectral bins of a 5-year dataset.</a:t>
            </a:r>
            <a:r>
              <a:rPr lang="en-US" sz="2200" b="1" dirty="0" smtClean="0"/>
              <a:t>  </a:t>
            </a:r>
            <a:endParaRPr lang="en-US" sz="2200" b="1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2EDDA-DA6D-224C-BF9B-D54E45037B7E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There are </a:t>
            </a:r>
            <a:r>
              <a:rPr lang="en-US" b="1" dirty="0" smtClean="0"/>
              <a:t>clear differences </a:t>
            </a:r>
            <a:r>
              <a:rPr lang="en-US" dirty="0" smtClean="0"/>
              <a:t>between GW-induced TOA perturbations from the </a:t>
            </a:r>
            <a:r>
              <a:rPr lang="en-US" b="1" dirty="0" smtClean="0"/>
              <a:t>predicted binary SMBH distribution</a:t>
            </a:r>
            <a:r>
              <a:rPr lang="en-US" dirty="0" smtClean="0"/>
              <a:t>, and perturbations </a:t>
            </a:r>
            <a:r>
              <a:rPr lang="en-US" dirty="0" err="1" smtClean="0"/>
              <a:t>modelled</a:t>
            </a:r>
            <a:r>
              <a:rPr lang="en-US" dirty="0" smtClean="0"/>
              <a:t> as a </a:t>
            </a:r>
            <a:r>
              <a:rPr lang="en-US" b="1" dirty="0" smtClean="0"/>
              <a:t>random Gaussian process</a:t>
            </a:r>
            <a:r>
              <a:rPr lang="en-US" dirty="0" smtClean="0"/>
              <a:t>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These differences are caused by a </a:t>
            </a:r>
            <a:r>
              <a:rPr lang="en-US" b="1" dirty="0" smtClean="0"/>
              <a:t>few sources contributing most of the GW-induced TOA perturbation PSD</a:t>
            </a:r>
            <a:r>
              <a:rPr lang="en-US" dirty="0" smtClean="0"/>
              <a:t> in every frequency bin of a 5-year dataset.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Current techniques used to estimate the GWB amplitude are therefore not completely consistent with the GW signal from binary </a:t>
            </a:r>
            <a:r>
              <a:rPr lang="en-US" dirty="0" err="1" smtClean="0"/>
              <a:t>SMBHs</a:t>
            </a:r>
            <a:r>
              <a:rPr lang="en-US" dirty="0" smtClean="0"/>
              <a:t>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Given that a few sources appear to dominate the GW-induced TOA perturbations, limit/detection methods that account for this will be more optimal than existing ones.   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2EDDA-DA6D-224C-BF9B-D54E45037B7E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274638"/>
            <a:ext cx="80292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Does this affect existing limits?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0" y="2890546"/>
            <a:ext cx="3533400" cy="35864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842786"/>
            <a:ext cx="3681058" cy="355801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9600" y="1752600"/>
            <a:ext cx="4114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Estimate of </a:t>
            </a:r>
            <a:r>
              <a:rPr lang="en-US" sz="2000" b="1" dirty="0" err="1" smtClean="0"/>
              <a:t>P(GWs|rms</a:t>
            </a:r>
            <a:r>
              <a:rPr lang="en-US" sz="2000" b="1" dirty="0" smtClean="0"/>
              <a:t>) for different measured timing residual </a:t>
            </a:r>
            <a:r>
              <a:rPr lang="en-US" sz="2000" b="1" dirty="0" err="1" smtClean="0"/>
              <a:t>rms</a:t>
            </a:r>
            <a:r>
              <a:rPr lang="en-US" sz="2000" b="1" dirty="0" smtClean="0"/>
              <a:t> values, using the lowest spectral bin </a:t>
            </a:r>
            <a:endParaRPr 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724400" y="1752600"/>
            <a:ext cx="4114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Distributions of GW-induced correlations between a pair of pulsars in the lowest spectral bin </a:t>
            </a:r>
            <a:endParaRPr lang="en-US" sz="2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819400" y="4953000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Gaussian model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828800" y="3505200"/>
            <a:ext cx="83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This work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13" idx="2"/>
          </p:cNvCxnSpPr>
          <p:nvPr/>
        </p:nvCxnSpPr>
        <p:spPr>
          <a:xfrm rot="16200000" flipH="1">
            <a:off x="2398822" y="4000609"/>
            <a:ext cx="192663" cy="49450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16200000" flipV="1">
            <a:off x="2763332" y="4552663"/>
            <a:ext cx="645537" cy="228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429000" y="3810000"/>
            <a:ext cx="762000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0.05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315200" y="4535269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Gaussian model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rot="10800000" flipV="1">
            <a:off x="7239000" y="4953000"/>
            <a:ext cx="256800" cy="152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086600" y="3849469"/>
            <a:ext cx="83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This work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 rot="5400000">
            <a:off x="6894731" y="4191000"/>
            <a:ext cx="383739" cy="30479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2EDDA-DA6D-224C-BF9B-D54E45037B7E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4638"/>
            <a:ext cx="8534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Does this affect existing limits?</a:t>
            </a:r>
            <a:br>
              <a:rPr lang="en-US" dirty="0" smtClean="0"/>
            </a:br>
            <a:r>
              <a:rPr lang="en-US" i="1" dirty="0" smtClean="0"/>
              <a:t>Not too much…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9600" y="1722437"/>
            <a:ext cx="8229600" cy="4525963"/>
          </a:xfrm>
        </p:spPr>
        <p:txBody>
          <a:bodyPr>
            <a:normAutofit fontScale="92500" lnSpcReduction="20000"/>
          </a:bodyPr>
          <a:lstStyle/>
          <a:p>
            <a:pPr marL="514350" indent="-514350"/>
            <a:r>
              <a:rPr lang="en-US" dirty="0" smtClean="0"/>
              <a:t>Existing limits use likelihoods of data/data-statistic given </a:t>
            </a:r>
            <a:r>
              <a:rPr lang="en-US" dirty="0" err="1" smtClean="0"/>
              <a:t>GWs</a:t>
            </a:r>
            <a:r>
              <a:rPr lang="en-US" dirty="0" smtClean="0"/>
              <a:t>. We predict different likelihoods from the TEMPO2 model. So yes!</a:t>
            </a:r>
          </a:p>
          <a:p>
            <a:pPr marL="514350" indent="-514350"/>
            <a:r>
              <a:rPr lang="en-US" dirty="0" smtClean="0"/>
              <a:t>But our estimate is that the effect is marginal. For example, a 95% ruling out of a TEMPO2-simulated signal with our predicted strain spectrum actually rules out the signal with 92% confidence.</a:t>
            </a:r>
          </a:p>
          <a:p>
            <a:pPr marL="514350" indent="-514350"/>
            <a:r>
              <a:rPr lang="en-US" dirty="0" smtClean="0"/>
              <a:t>The distributions of the correlation between pulsars are also only slightly different. (but both are still very wide…)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2EDDA-DA6D-224C-BF9B-D54E45037B7E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33400" y="76200"/>
            <a:ext cx="8229600" cy="1143000"/>
          </a:xfrm>
        </p:spPr>
        <p:txBody>
          <a:bodyPr/>
          <a:lstStyle/>
          <a:p>
            <a:r>
              <a:rPr lang="en-US" dirty="0" smtClean="0"/>
              <a:t>From signal models to detection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143000" y="2244298"/>
            <a:ext cx="182880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Alberto’s head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00" y="5070901"/>
            <a:ext cx="182880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GW detector, estimator</a:t>
            </a:r>
            <a:endParaRPr lang="en-US" sz="2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1417638"/>
            <a:ext cx="2552207" cy="239236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rcRect l="4325" t="10000" r="20608" b="6250"/>
          <a:stretch>
            <a:fillRect/>
          </a:stretch>
        </p:blipFill>
        <p:spPr>
          <a:xfrm>
            <a:off x="2590800" y="4457719"/>
            <a:ext cx="3330825" cy="205736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438407" y="2151965"/>
            <a:ext cx="2476993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/>
              <a:t>Mean </a:t>
            </a:r>
            <a:r>
              <a:rPr lang="en-US" dirty="0" smtClean="0"/>
              <a:t>characteristic strain spectrum of GW signal from binaries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94807" y="4886235"/>
            <a:ext cx="2095993" cy="12003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/>
              <a:t>Assume</a:t>
            </a:r>
            <a:r>
              <a:rPr lang="en-US" dirty="0" smtClean="0"/>
              <a:t> this signal induces </a:t>
            </a:r>
            <a:r>
              <a:rPr lang="en-US" b="1" dirty="0" smtClean="0"/>
              <a:t>random Gaussian </a:t>
            </a:r>
            <a:r>
              <a:rPr lang="en-US" dirty="0" smtClean="0"/>
              <a:t>TOA perturbations</a:t>
            </a:r>
            <a:endParaRPr lang="en-US" dirty="0"/>
          </a:p>
        </p:txBody>
      </p:sp>
      <p:cxnSp>
        <p:nvCxnSpPr>
          <p:cNvPr id="23" name="Straight Arrow Connector 22"/>
          <p:cNvCxnSpPr>
            <a:endCxn id="10" idx="0"/>
          </p:cNvCxnSpPr>
          <p:nvPr/>
        </p:nvCxnSpPr>
        <p:spPr>
          <a:xfrm rot="5400000">
            <a:off x="1811551" y="1998449"/>
            <a:ext cx="491698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10" idx="1"/>
          </p:cNvCxnSpPr>
          <p:nvPr/>
        </p:nvCxnSpPr>
        <p:spPr>
          <a:xfrm flipV="1">
            <a:off x="457200" y="2659797"/>
            <a:ext cx="685800" cy="72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rot="5400000" flipH="1" flipV="1">
            <a:off x="1843243" y="3290248"/>
            <a:ext cx="429905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ight Arrow 27"/>
          <p:cNvSpPr/>
          <p:nvPr/>
        </p:nvSpPr>
        <p:spPr>
          <a:xfrm>
            <a:off x="2971800" y="2438400"/>
            <a:ext cx="914400" cy="416292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 rot="5400000">
            <a:off x="4781540" y="3925713"/>
            <a:ext cx="647719" cy="416292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>
            <a:off x="5921625" y="5257800"/>
            <a:ext cx="914400" cy="416292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2EDDA-DA6D-224C-BF9B-D54E45037B7E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What are the shortcomings?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3124200"/>
          </a:xfrm>
        </p:spPr>
        <p:txBody>
          <a:bodyPr>
            <a:normAutofit fontScale="92500" lnSpcReduction="10000"/>
          </a:bodyPr>
          <a:lstStyle/>
          <a:p>
            <a:pPr marL="514350" indent="-514350"/>
            <a:r>
              <a:rPr lang="en-US" dirty="0" smtClean="0"/>
              <a:t>We don’t know that the GW signal from binary super-massive black holes (</a:t>
            </a:r>
            <a:r>
              <a:rPr lang="en-US" dirty="0" err="1" smtClean="0"/>
              <a:t>SMBHs</a:t>
            </a:r>
            <a:r>
              <a:rPr lang="en-US" dirty="0" smtClean="0"/>
              <a:t>) results in random Gaussian TOA perturbations.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Are current GW detection/estimation strategies optimal for binary </a:t>
            </a:r>
            <a:r>
              <a:rPr lang="en-US" dirty="0" err="1" smtClean="0"/>
              <a:t>SMBHs</a:t>
            </a:r>
            <a:r>
              <a:rPr lang="en-US" dirty="0" smtClean="0"/>
              <a:t>?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Can we really compare existing limits on a GWB to model predictions for the mean signal amplitude? </a:t>
            </a:r>
          </a:p>
          <a:p>
            <a:pPr marL="914400" lvl="1" indent="-514350">
              <a:buFont typeface="+mj-lt"/>
              <a:buAutoNum type="arabicPeriod"/>
            </a:pPr>
            <a:endParaRPr lang="en-US" dirty="0" smtClean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5529931"/>
            <a:ext cx="5334000" cy="88537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686" y="5379015"/>
            <a:ext cx="4606314" cy="135592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4267200"/>
            <a:ext cx="5715000" cy="1111815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3276600" y="4267200"/>
            <a:ext cx="2667000" cy="304800"/>
          </a:xfrm>
          <a:prstGeom prst="rect">
            <a:avLst/>
          </a:prstGeom>
          <a:noFill/>
          <a:ln w="412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219200" y="4419600"/>
            <a:ext cx="1143000" cy="304800"/>
          </a:xfrm>
          <a:prstGeom prst="rect">
            <a:avLst/>
          </a:prstGeom>
          <a:noFill/>
          <a:ln w="412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5943600" y="5377531"/>
            <a:ext cx="2667000" cy="304800"/>
          </a:xfrm>
          <a:prstGeom prst="rect">
            <a:avLst/>
          </a:prstGeom>
          <a:noFill/>
          <a:ln w="412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143000" y="5529931"/>
            <a:ext cx="2667000" cy="153884"/>
          </a:xfrm>
          <a:prstGeom prst="rect">
            <a:avLst/>
          </a:prstGeom>
          <a:noFill/>
          <a:ln w="412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28600" y="1363682"/>
            <a:ext cx="8686800" cy="397031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i="1" dirty="0" smtClean="0"/>
              <a:t>Some definitions</a:t>
            </a:r>
            <a:r>
              <a:rPr lang="en-US" sz="2800" dirty="0" smtClean="0"/>
              <a:t>:</a:t>
            </a:r>
          </a:p>
          <a:p>
            <a:endParaRPr lang="en-US" sz="2800" dirty="0" smtClean="0"/>
          </a:p>
          <a:p>
            <a:pPr>
              <a:buFont typeface="Arial"/>
              <a:buChar char="•"/>
            </a:pPr>
            <a:r>
              <a:rPr lang="en-US" sz="2800" dirty="0" smtClean="0"/>
              <a:t> </a:t>
            </a:r>
            <a:r>
              <a:rPr lang="en-US" sz="2800" b="1" dirty="0" smtClean="0"/>
              <a:t>Random Gaussian process</a:t>
            </a:r>
            <a:r>
              <a:rPr lang="en-US" sz="2800" dirty="0" smtClean="0"/>
              <a:t>: </a:t>
            </a:r>
            <a:r>
              <a:rPr lang="en-US" sz="2800" dirty="0" err="1" smtClean="0"/>
              <a:t>Realisations</a:t>
            </a:r>
            <a:r>
              <a:rPr lang="en-US" sz="2800" dirty="0" smtClean="0"/>
              <a:t> at every point are normally distributed. </a:t>
            </a:r>
            <a:r>
              <a:rPr lang="en-US" sz="2800" dirty="0" err="1" smtClean="0"/>
              <a:t>Realisations</a:t>
            </a:r>
            <a:r>
              <a:rPr lang="en-US" sz="2800" dirty="0" smtClean="0"/>
              <a:t> at different points can be covariant with each other.</a:t>
            </a:r>
          </a:p>
          <a:p>
            <a:endParaRPr lang="en-US" sz="2800" dirty="0" smtClean="0"/>
          </a:p>
          <a:p>
            <a:r>
              <a:rPr lang="en-US" sz="2800" dirty="0" smtClean="0"/>
              <a:t>The GW background is assumed to be…</a:t>
            </a:r>
          </a:p>
          <a:p>
            <a:pPr>
              <a:buFont typeface="Arial"/>
              <a:buChar char="•"/>
            </a:pPr>
            <a:r>
              <a:rPr lang="en-US" sz="2800" dirty="0" smtClean="0"/>
              <a:t> </a:t>
            </a:r>
            <a:r>
              <a:rPr lang="en-US" sz="2800" b="1" dirty="0" smtClean="0"/>
              <a:t>Stochastic</a:t>
            </a:r>
            <a:r>
              <a:rPr lang="en-US" sz="2800" dirty="0" smtClean="0"/>
              <a:t>: not deterministic! (sure)</a:t>
            </a:r>
          </a:p>
          <a:p>
            <a:pPr>
              <a:buFont typeface="Arial"/>
              <a:buChar char="•"/>
            </a:pPr>
            <a:r>
              <a:rPr lang="en-US" sz="2800" dirty="0" smtClean="0"/>
              <a:t> </a:t>
            </a:r>
            <a:r>
              <a:rPr lang="en-US" sz="2800" b="1" dirty="0" smtClean="0"/>
              <a:t>Isotropic</a:t>
            </a:r>
            <a:r>
              <a:rPr lang="en-US" sz="2800" dirty="0" smtClean="0"/>
              <a:t>: looks the same in every direction. (really?)  </a:t>
            </a:r>
            <a:endParaRPr lang="en-US" sz="2800" dirty="0"/>
          </a:p>
        </p:txBody>
      </p:sp>
      <p:sp>
        <p:nvSpPr>
          <p:cNvPr id="35" name="Slide Number Placeholder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2EDDA-DA6D-224C-BF9B-D54E45037B7E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What we did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457200" y="1112837"/>
            <a:ext cx="8229600" cy="4525963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Simulate the population of binary </a:t>
            </a:r>
            <a:r>
              <a:rPr lang="en-US" dirty="0" err="1" smtClean="0"/>
              <a:t>SMBHs</a:t>
            </a:r>
            <a:endParaRPr lang="en-US" dirty="0" smtClean="0"/>
          </a:p>
          <a:p>
            <a:pPr marL="914400" lvl="1" indent="-514350"/>
            <a:r>
              <a:rPr lang="en-US" dirty="0" smtClean="0"/>
              <a:t>We didn’t include any radically new binary evolution physics – this is really basic stuff assuming heaps of things!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Use these simulations to generate </a:t>
            </a:r>
            <a:r>
              <a:rPr lang="en-US" dirty="0" err="1" smtClean="0"/>
              <a:t>realisations</a:t>
            </a:r>
            <a:r>
              <a:rPr lang="en-US" dirty="0" smtClean="0"/>
              <a:t> of the induced TOA perturbations for a single pulsar</a:t>
            </a:r>
          </a:p>
          <a:p>
            <a:pPr marL="914400" lvl="1" indent="-514350"/>
            <a:r>
              <a:rPr lang="en-US" dirty="0" smtClean="0"/>
              <a:t>We included perturbations caused by every significant binary</a:t>
            </a:r>
          </a:p>
          <a:p>
            <a:pPr marL="914400" lvl="1" indent="-514350"/>
            <a:r>
              <a:rPr lang="en-US" dirty="0" smtClean="0"/>
              <a:t>These form true pre-fit residuals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Compare these </a:t>
            </a:r>
            <a:r>
              <a:rPr lang="en-US" dirty="0" err="1" smtClean="0"/>
              <a:t>realisations</a:t>
            </a:r>
            <a:r>
              <a:rPr lang="en-US" dirty="0" smtClean="0"/>
              <a:t> with </a:t>
            </a:r>
            <a:r>
              <a:rPr lang="en-US" dirty="0" err="1" smtClean="0"/>
              <a:t>realisations</a:t>
            </a:r>
            <a:r>
              <a:rPr lang="en-US" dirty="0" smtClean="0"/>
              <a:t> including a signal of the same amplitude </a:t>
            </a:r>
            <a:r>
              <a:rPr lang="en-US" dirty="0" err="1" smtClean="0"/>
              <a:t>modelled</a:t>
            </a:r>
            <a:r>
              <a:rPr lang="en-US" dirty="0" smtClean="0"/>
              <a:t> as a Gaussian process.</a:t>
            </a:r>
          </a:p>
          <a:p>
            <a:pPr marL="914400" lvl="1" indent="-514350"/>
            <a:r>
              <a:rPr lang="en-US" dirty="0" smtClean="0"/>
              <a:t>We did our analysis in the Fourier domain, </a:t>
            </a:r>
            <a:r>
              <a:rPr lang="en-US" b="1" dirty="0" smtClean="0"/>
              <a:t>naturally</a:t>
            </a:r>
            <a:r>
              <a:rPr lang="en-US" dirty="0" smtClean="0"/>
              <a:t>.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2EDDA-DA6D-224C-BF9B-D54E45037B7E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914400" y="5084802"/>
            <a:ext cx="7315200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Power spectral density of TOA perturbations </a:t>
            </a:r>
            <a:r>
              <a:rPr lang="en-US" i="1" dirty="0" err="1" smtClean="0"/>
              <a:t>R(t</a:t>
            </a:r>
            <a:r>
              <a:rPr lang="en-US" i="1" dirty="0" smtClean="0"/>
              <a:t>)</a:t>
            </a:r>
            <a:r>
              <a:rPr lang="en-US" dirty="0" smtClean="0"/>
              <a:t> (FT = Fourier Transform):</a:t>
            </a:r>
          </a:p>
          <a:p>
            <a:endParaRPr lang="en-US" dirty="0"/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/>
        </p:nvGraphicFramePr>
        <p:xfrm>
          <a:off x="3436938" y="5562600"/>
          <a:ext cx="2428875" cy="717550"/>
        </p:xfrm>
        <a:graphic>
          <a:graphicData uri="http://schemas.openxmlformats.org/presentationml/2006/ole">
            <p:oleObj spid="_x0000_s59394" name="Equation" r:id="rId3" imgW="1333500" imgH="3937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/>
          <p:cNvSpPr txBox="1">
            <a:spLocks/>
          </p:cNvSpPr>
          <p:nvPr/>
        </p:nvSpPr>
        <p:spPr>
          <a:xfrm>
            <a:off x="1371600" y="0"/>
            <a:ext cx="6400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Predicting the distribution of </a:t>
            </a:r>
            <a:r>
              <a:rPr kumimoji="0" lang="en-US" sz="4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SMBHs</a:t>
            </a: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– </a:t>
            </a:r>
            <a:r>
              <a:rPr kumimoji="0" lang="en-US" sz="4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Guo</a:t>
            </a: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et al. (2011) model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2" name="Text Placeholder 16"/>
          <p:cNvSpPr txBox="1">
            <a:spLocks/>
          </p:cNvSpPr>
          <p:nvPr/>
        </p:nvSpPr>
        <p:spPr>
          <a:xfrm>
            <a:off x="457200" y="3017838"/>
            <a:ext cx="4040188" cy="6397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Observations used to tune the model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Content Placeholder 17"/>
          <p:cNvSpPr txBox="1">
            <a:spLocks/>
          </p:cNvSpPr>
          <p:nvPr/>
        </p:nvSpPr>
        <p:spPr>
          <a:xfrm>
            <a:off x="457200" y="3657600"/>
            <a:ext cx="4040188" cy="2427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=0 stellar mass function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Local M</a:t>
            </a:r>
            <a:r>
              <a:rPr kumimoji="0" lang="en-US" sz="20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BH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</a:t>
            </a:r>
            <a:r>
              <a:rPr kumimoji="0" lang="en-US" sz="2000" b="0" i="0" u="none" strike="noStrike" kern="1200" cap="none" spc="0" normalizeH="0" baseline="-2500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Bulge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relation.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Galaxy luminosity functions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SFR history (until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=2)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Text Placeholder 18"/>
          <p:cNvSpPr txBox="1">
            <a:spLocks/>
          </p:cNvSpPr>
          <p:nvPr/>
        </p:nvSpPr>
        <p:spPr>
          <a:xfrm>
            <a:off x="4497388" y="2895600"/>
            <a:ext cx="4041775" cy="52228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Successful predictions – heaps!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Content Placeholder 19"/>
          <p:cNvSpPr txBox="1">
            <a:spLocks/>
          </p:cNvSpPr>
          <p:nvPr/>
        </p:nvSpPr>
        <p:spPr>
          <a:xfrm>
            <a:off x="4645025" y="3581400"/>
            <a:ext cx="4041775" cy="2805907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Matches SDSS galaxy abundance and clustering properties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Tully-Fisher relation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Cluster properties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BH scaling relations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&lt;2 AGN luminosity function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AGN clustering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…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7200" y="1143000"/>
            <a:ext cx="82296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US" dirty="0"/>
              <a:t> </a:t>
            </a:r>
            <a:r>
              <a:rPr lang="en-US" dirty="0" smtClean="0"/>
              <a:t>Based on previous MPA models (e.g., </a:t>
            </a:r>
            <a:r>
              <a:rPr lang="en-US" dirty="0" err="1" smtClean="0"/>
              <a:t>Springel</a:t>
            </a:r>
            <a:r>
              <a:rPr lang="en-US" dirty="0" smtClean="0"/>
              <a:t> et al. 2005; Croton et al. 2006; De Lucia &amp; </a:t>
            </a:r>
            <a:r>
              <a:rPr lang="en-US" dirty="0" err="1" smtClean="0"/>
              <a:t>Blaizot</a:t>
            </a:r>
            <a:r>
              <a:rPr lang="en-US" dirty="0" smtClean="0"/>
              <a:t> 2007)</a:t>
            </a:r>
          </a:p>
          <a:p>
            <a:pPr>
              <a:buFont typeface="Arial"/>
              <a:buChar char="•"/>
            </a:pPr>
            <a:r>
              <a:rPr lang="en-US" dirty="0" smtClean="0"/>
              <a:t> Uses the Millennium (</a:t>
            </a:r>
            <a:r>
              <a:rPr lang="en-US" dirty="0" err="1" smtClean="0"/>
              <a:t>Springel</a:t>
            </a:r>
            <a:r>
              <a:rPr lang="en-US" dirty="0" smtClean="0"/>
              <a:t> et al. 2005) and Millennium-II (</a:t>
            </a:r>
            <a:r>
              <a:rPr lang="en-US" dirty="0" err="1" smtClean="0"/>
              <a:t>Boylan-Kolchin</a:t>
            </a:r>
            <a:r>
              <a:rPr lang="en-US" dirty="0" smtClean="0"/>
              <a:t> et al. 2009) simulations for dark matter halo merger trees.</a:t>
            </a:r>
          </a:p>
          <a:p>
            <a:pPr>
              <a:buFont typeface="Arial"/>
              <a:buChar char="•"/>
            </a:pPr>
            <a:r>
              <a:rPr lang="en-US" dirty="0" smtClean="0"/>
              <a:t> Millennium: 685 </a:t>
            </a:r>
            <a:r>
              <a:rPr lang="en-US" dirty="0" err="1" smtClean="0"/>
              <a:t>Mpc</a:t>
            </a:r>
            <a:r>
              <a:rPr lang="en-US" dirty="0" smtClean="0"/>
              <a:t> a side; Millennium-II: 137 </a:t>
            </a:r>
            <a:r>
              <a:rPr lang="en-US" dirty="0" err="1" smtClean="0"/>
              <a:t>Mpc</a:t>
            </a:r>
            <a:r>
              <a:rPr lang="en-US" dirty="0" smtClean="0"/>
              <a:t> a side. Both traced 2160</a:t>
            </a:r>
            <a:r>
              <a:rPr lang="en-US" baseline="30000" dirty="0" smtClean="0"/>
              <a:t>3</a:t>
            </a:r>
            <a:r>
              <a:rPr lang="en-US" dirty="0" smtClean="0"/>
              <a:t> particles from </a:t>
            </a:r>
            <a:r>
              <a:rPr lang="en-US" dirty="0" err="1" smtClean="0"/>
              <a:t>z</a:t>
            </a:r>
            <a:r>
              <a:rPr lang="en-US" dirty="0" smtClean="0"/>
              <a:t>=127 to </a:t>
            </a:r>
            <a:r>
              <a:rPr lang="en-US" dirty="0" err="1" smtClean="0"/>
              <a:t>z</a:t>
            </a:r>
            <a:r>
              <a:rPr lang="en-US" dirty="0" smtClean="0"/>
              <a:t>=0.</a:t>
            </a:r>
          </a:p>
          <a:p>
            <a:endParaRPr lang="en-US" dirty="0"/>
          </a:p>
        </p:txBody>
      </p:sp>
      <p:pic>
        <p:nvPicPr>
          <p:cNvPr id="20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43200" y="5396173"/>
            <a:ext cx="1828800" cy="1377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0089" y="5396173"/>
            <a:ext cx="2085911" cy="1377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Right Arrow 27"/>
          <p:cNvSpPr/>
          <p:nvPr/>
        </p:nvSpPr>
        <p:spPr>
          <a:xfrm>
            <a:off x="2286000" y="5802312"/>
            <a:ext cx="457200" cy="44608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2EDDA-DA6D-224C-BF9B-D54E45037B7E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371600" y="152400"/>
            <a:ext cx="6400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Converting lists of SMBH coalescences to residuals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4079875" y="1720704"/>
          <a:ext cx="2930525" cy="865187"/>
        </p:xfrm>
        <a:graphic>
          <a:graphicData uri="http://schemas.openxmlformats.org/presentationml/2006/ole">
            <p:oleObj spid="_x0000_s61442" name="Equation" r:id="rId3" imgW="1333500" imgH="393700" progId="Equation.3">
              <p:embed/>
            </p:oleObj>
          </a:graphicData>
        </a:graphic>
      </p:graphicFrame>
      <p:cxnSp>
        <p:nvCxnSpPr>
          <p:cNvPr id="9" name="Straight Connector 8"/>
          <p:cNvCxnSpPr/>
          <p:nvPr/>
        </p:nvCxnSpPr>
        <p:spPr>
          <a:xfrm>
            <a:off x="5233987" y="2587624"/>
            <a:ext cx="914399" cy="1588"/>
          </a:xfrm>
          <a:prstGeom prst="line">
            <a:avLst/>
          </a:prstGeom>
          <a:ln w="53975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6172200" y="2585891"/>
            <a:ext cx="328613" cy="3321"/>
          </a:xfrm>
          <a:prstGeom prst="line">
            <a:avLst/>
          </a:prstGeom>
          <a:ln w="539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010400" y="1720704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From G11</a:t>
            </a:r>
            <a:endParaRPr lang="en-US" dirty="0" smtClean="0">
              <a:solidFill>
                <a:schemeClr val="accent1"/>
              </a:solidFill>
            </a:endParaRP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From cosmology</a:t>
            </a:r>
          </a:p>
          <a:p>
            <a:pPr algn="ctr"/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From GR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2000" y="1600200"/>
            <a:ext cx="2819400" cy="120032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Form the distribution of the observable number, N, of binary </a:t>
            </a:r>
            <a:r>
              <a:rPr lang="en-US" dirty="0" err="1" smtClean="0"/>
              <a:t>SMBHs</a:t>
            </a:r>
            <a:r>
              <a:rPr lang="en-US" dirty="0" smtClean="0"/>
              <a:t> per unit h</a:t>
            </a:r>
            <a:r>
              <a:rPr lang="en-US" baseline="-25000" dirty="0" smtClean="0"/>
              <a:t>0</a:t>
            </a:r>
            <a:r>
              <a:rPr lang="en-US" dirty="0" smtClean="0"/>
              <a:t>, per unit </a:t>
            </a:r>
            <a:r>
              <a:rPr lang="en-US" dirty="0" err="1" smtClean="0"/>
              <a:t>f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62000" y="2952929"/>
            <a:ext cx="2819400" cy="92333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0</a:t>
            </a:r>
            <a:r>
              <a:rPr lang="en-US" dirty="0" smtClean="0"/>
              <a:t> is the frequency-independent strain squared for a binary   </a:t>
            </a:r>
            <a:endParaRPr lang="en-US" dirty="0"/>
          </a:p>
        </p:txBody>
      </p:sp>
      <p:graphicFrame>
        <p:nvGraphicFramePr>
          <p:cNvPr id="46083" name="Object 3"/>
          <p:cNvGraphicFramePr>
            <a:graphicFrameLocks noChangeAspect="1"/>
          </p:cNvGraphicFramePr>
          <p:nvPr/>
        </p:nvGraphicFramePr>
        <p:xfrm>
          <a:off x="4079875" y="2895600"/>
          <a:ext cx="4327525" cy="860684"/>
        </p:xfrm>
        <a:graphic>
          <a:graphicData uri="http://schemas.openxmlformats.org/presentationml/2006/ole">
            <p:oleObj spid="_x0000_s61443" name="Equation" r:id="rId4" imgW="2044700" imgH="406400" progId="Equation.3">
              <p:embed/>
            </p:oleObj>
          </a:graphicData>
        </a:graphic>
      </p:graphicFrame>
      <p:cxnSp>
        <p:nvCxnSpPr>
          <p:cNvPr id="18" name="Straight Connector 17"/>
          <p:cNvCxnSpPr/>
          <p:nvPr/>
        </p:nvCxnSpPr>
        <p:spPr>
          <a:xfrm flipV="1">
            <a:off x="6605587" y="2590800"/>
            <a:ext cx="328613" cy="3321"/>
          </a:xfrm>
          <a:prstGeom prst="line">
            <a:avLst/>
          </a:prstGeom>
          <a:ln w="53975" cap="flat" cmpd="sng" algn="ctr">
            <a:solidFill>
              <a:schemeClr val="accent3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4288" y="3876259"/>
            <a:ext cx="2983512" cy="295771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62000" y="4001869"/>
            <a:ext cx="2819400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Fit the distribution with an analytic function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743200" y="4743271"/>
            <a:ext cx="2819400" cy="120032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Draw sources corresponding on average to 90% of the expected mean induced timing residual PSD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36575" y="5706070"/>
            <a:ext cx="1978025" cy="92333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Simulate the remaining power using TEMPO2</a:t>
            </a:r>
            <a:endParaRPr lang="en-US" dirty="0"/>
          </a:p>
        </p:txBody>
      </p:sp>
      <p:cxnSp>
        <p:nvCxnSpPr>
          <p:cNvPr id="24" name="Straight Arrow Connector 23"/>
          <p:cNvCxnSpPr>
            <a:stCxn id="21" idx="3"/>
          </p:cNvCxnSpPr>
          <p:nvPr/>
        </p:nvCxnSpPr>
        <p:spPr>
          <a:xfrm flipV="1">
            <a:off x="5562600" y="4743271"/>
            <a:ext cx="1371600" cy="600165"/>
          </a:xfrm>
          <a:prstGeom prst="straightConnector1">
            <a:avLst/>
          </a:prstGeom>
          <a:ln w="76200" cap="flat" cmpd="sng" algn="ctr">
            <a:solidFill>
              <a:srgbClr val="4F6228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2514600" y="5943600"/>
            <a:ext cx="4090987" cy="300084"/>
          </a:xfrm>
          <a:prstGeom prst="straightConnector1">
            <a:avLst/>
          </a:prstGeom>
          <a:ln w="76200" cap="flat" cmpd="sng" algn="ctr">
            <a:solidFill>
              <a:srgbClr val="4F6228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2EDDA-DA6D-224C-BF9B-D54E45037B7E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250" y="307090"/>
            <a:ext cx="3917950" cy="616991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629400" y="2286000"/>
            <a:ext cx="2435225" cy="14773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The mean predicted </a:t>
            </a:r>
            <a:r>
              <a:rPr lang="en-US" b="1" dirty="0" smtClean="0">
                <a:solidFill>
                  <a:schemeClr val="tx1"/>
                </a:solidFill>
              </a:rPr>
              <a:t>characteristic strain spectrum</a:t>
            </a:r>
            <a:r>
              <a:rPr lang="en-US" dirty="0" smtClean="0">
                <a:solidFill>
                  <a:schemeClr val="tx1"/>
                </a:solidFill>
              </a:rPr>
              <a:t> (curvature caused by last stable orbit prescription)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29400" y="1438870"/>
            <a:ext cx="2435225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 curve with spectral index -2/3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29400" y="4705529"/>
            <a:ext cx="2435225" cy="120032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Mean number of sources contributing </a:t>
            </a:r>
            <a:r>
              <a:rPr lang="en-US" b="1" dirty="0" smtClean="0">
                <a:solidFill>
                  <a:schemeClr val="tx1"/>
                </a:solidFill>
              </a:rPr>
              <a:t>90%</a:t>
            </a:r>
            <a:r>
              <a:rPr lang="en-US" dirty="0" smtClean="0">
                <a:solidFill>
                  <a:schemeClr val="tx1"/>
                </a:solidFill>
              </a:rPr>
              <a:t> of the induced timing residual PSD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9332" y="5023724"/>
            <a:ext cx="2435225" cy="120032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Mean number of sources contributing </a:t>
            </a:r>
            <a:r>
              <a:rPr lang="en-US" b="1" dirty="0" smtClean="0">
                <a:solidFill>
                  <a:schemeClr val="tx1"/>
                </a:solidFill>
              </a:rPr>
              <a:t>50%</a:t>
            </a:r>
            <a:r>
              <a:rPr lang="en-US" dirty="0" smtClean="0">
                <a:solidFill>
                  <a:schemeClr val="tx1"/>
                </a:solidFill>
              </a:rPr>
              <a:t> of the induced timing residual PSD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2804557" y="5023724"/>
            <a:ext cx="1767443" cy="619795"/>
          </a:xfrm>
          <a:prstGeom prst="straightConnector1">
            <a:avLst/>
          </a:prstGeom>
          <a:ln w="76200" cap="flat" cmpd="sng" algn="ctr">
            <a:solidFill>
              <a:srgbClr val="4F6228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0800000">
            <a:off x="6248400" y="5023724"/>
            <a:ext cx="381000" cy="310276"/>
          </a:xfrm>
          <a:prstGeom prst="straightConnector1">
            <a:avLst/>
          </a:prstGeom>
          <a:ln w="76200" cap="flat" cmpd="sng" algn="ctr">
            <a:solidFill>
              <a:srgbClr val="4F6228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1"/>
          </p:cNvCxnSpPr>
          <p:nvPr/>
        </p:nvCxnSpPr>
        <p:spPr>
          <a:xfrm rot="10800000">
            <a:off x="6248400" y="2209800"/>
            <a:ext cx="381000" cy="814864"/>
          </a:xfrm>
          <a:prstGeom prst="straightConnector1">
            <a:avLst/>
          </a:prstGeom>
          <a:ln w="76200" cap="flat" cmpd="sng" algn="ctr">
            <a:solidFill>
              <a:srgbClr val="4F6228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rot="10800000">
            <a:off x="6019800" y="1600200"/>
            <a:ext cx="571500" cy="256800"/>
          </a:xfrm>
          <a:prstGeom prst="straightConnector1">
            <a:avLst/>
          </a:prstGeom>
          <a:ln w="76200" cap="flat" cmpd="sng" algn="ctr">
            <a:solidFill>
              <a:srgbClr val="4F6228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0" idx="0"/>
          </p:cNvCxnSpPr>
          <p:nvPr/>
        </p:nvCxnSpPr>
        <p:spPr>
          <a:xfrm rot="16200000" flipH="1" flipV="1">
            <a:off x="1802958" y="3076132"/>
            <a:ext cx="5560310" cy="222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352800" y="2069068"/>
            <a:ext cx="1219200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1/(1 year)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57200" y="2057400"/>
            <a:ext cx="2435225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 few sources appear to dominate!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2EDDA-DA6D-224C-BF9B-D54E45037B7E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71600" y="0"/>
            <a:ext cx="64008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Comparison with TEMPO2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rcRect l="4325" t="10000" b="6250"/>
          <a:stretch>
            <a:fillRect/>
          </a:stretch>
        </p:blipFill>
        <p:spPr>
          <a:xfrm>
            <a:off x="2257800" y="3520746"/>
            <a:ext cx="6886200" cy="333725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 l="4325" t="10000" b="6250"/>
          <a:stretch>
            <a:fillRect/>
          </a:stretch>
        </p:blipFill>
        <p:spPr>
          <a:xfrm>
            <a:off x="0" y="1005757"/>
            <a:ext cx="5943600" cy="288044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943600" y="1676400"/>
            <a:ext cx="2695200" cy="120032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Single </a:t>
            </a:r>
            <a:r>
              <a:rPr lang="en-US" dirty="0" err="1" smtClean="0">
                <a:solidFill>
                  <a:srgbClr val="000000"/>
                </a:solidFill>
              </a:rPr>
              <a:t>realisation</a:t>
            </a:r>
            <a:r>
              <a:rPr lang="en-US" dirty="0" smtClean="0">
                <a:solidFill>
                  <a:srgbClr val="000000"/>
                </a:solidFill>
              </a:rPr>
              <a:t> of 200,000 sources corresponding to the </a:t>
            </a:r>
            <a:r>
              <a:rPr lang="en-US" b="1" dirty="0" smtClean="0">
                <a:solidFill>
                  <a:srgbClr val="000000"/>
                </a:solidFill>
              </a:rPr>
              <a:t>TEMPO2 signal 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8600" y="4572000"/>
            <a:ext cx="2029200" cy="92333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Single </a:t>
            </a:r>
            <a:r>
              <a:rPr lang="en-US" dirty="0" err="1" smtClean="0">
                <a:solidFill>
                  <a:srgbClr val="000000"/>
                </a:solidFill>
              </a:rPr>
              <a:t>realisation</a:t>
            </a:r>
            <a:r>
              <a:rPr lang="en-US" dirty="0" smtClean="0">
                <a:solidFill>
                  <a:srgbClr val="000000"/>
                </a:solidFill>
              </a:rPr>
              <a:t> of ~500,000 sources from </a:t>
            </a:r>
            <a:r>
              <a:rPr lang="en-US" b="1" dirty="0" smtClean="0">
                <a:solidFill>
                  <a:srgbClr val="000000"/>
                </a:solidFill>
              </a:rPr>
              <a:t>our model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4035683" y="2212718"/>
            <a:ext cx="1137166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GW strain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7019151" y="4955917"/>
            <a:ext cx="1137166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GW strain</a:t>
            </a:r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2EDDA-DA6D-224C-BF9B-D54E45037B7E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0"/>
            <a:ext cx="8745695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Comparing </a:t>
            </a:r>
            <a:r>
              <a:rPr lang="en-US" dirty="0" err="1" smtClean="0"/>
              <a:t>PSDs</a:t>
            </a:r>
            <a:r>
              <a:rPr lang="en-US" dirty="0" smtClean="0"/>
              <a:t> of TOA perturbations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304800" y="1295400"/>
            <a:ext cx="4038600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Simulate datasets with:</a:t>
            </a:r>
          </a:p>
          <a:p>
            <a:pPr lvl="1"/>
            <a:r>
              <a:rPr lang="en-US" b="1" dirty="0" smtClean="0"/>
              <a:t>5 years, 500 regular samples, 1ns Gaussian white noise</a:t>
            </a:r>
          </a:p>
          <a:p>
            <a:pPr lvl="1"/>
            <a:r>
              <a:rPr lang="en-US" dirty="0" smtClean="0"/>
              <a:t>Add GW-induced timing residuals from out model</a:t>
            </a:r>
          </a:p>
          <a:p>
            <a:pPr lvl="1"/>
            <a:r>
              <a:rPr lang="en-US" dirty="0" smtClean="0"/>
              <a:t>Add GW-induced timing residuals from (hacked) TEMPO2 </a:t>
            </a:r>
            <a:r>
              <a:rPr lang="en-US" dirty="0" err="1" smtClean="0"/>
              <a:t>GWbkgrd</a:t>
            </a:r>
            <a:r>
              <a:rPr lang="en-US" dirty="0" smtClean="0"/>
              <a:t> corresponding to the predicted strain spectrum.</a:t>
            </a:r>
          </a:p>
          <a:p>
            <a:r>
              <a:rPr lang="en-US" dirty="0" smtClean="0"/>
              <a:t>Compare </a:t>
            </a:r>
            <a:r>
              <a:rPr lang="en-US" dirty="0" err="1" smtClean="0"/>
              <a:t>Cholesky</a:t>
            </a:r>
            <a:r>
              <a:rPr lang="en-US" dirty="0" smtClean="0"/>
              <a:t> </a:t>
            </a:r>
            <a:r>
              <a:rPr lang="en-US" dirty="0" err="1" smtClean="0"/>
              <a:t>PSDs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rcRect t="36971"/>
          <a:stretch>
            <a:fillRect/>
          </a:stretch>
        </p:blipFill>
        <p:spPr>
          <a:xfrm>
            <a:off x="4648200" y="1066800"/>
            <a:ext cx="4326095" cy="4343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105400" y="5410200"/>
            <a:ext cx="3505200" cy="92333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“Percentile </a:t>
            </a:r>
            <a:r>
              <a:rPr lang="en-US" dirty="0" err="1" smtClean="0">
                <a:solidFill>
                  <a:schemeClr val="tx1"/>
                </a:solidFill>
              </a:rPr>
              <a:t>PSDs</a:t>
            </a:r>
            <a:r>
              <a:rPr lang="en-US" dirty="0" smtClean="0">
                <a:solidFill>
                  <a:schemeClr val="tx1"/>
                </a:solidFill>
              </a:rPr>
              <a:t>”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Thin black: our model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Thick grey: </a:t>
            </a:r>
            <a:r>
              <a:rPr lang="en-US" dirty="0" err="1" smtClean="0">
                <a:solidFill>
                  <a:schemeClr val="tx1"/>
                </a:solidFill>
              </a:rPr>
              <a:t>GWbkgrd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8599" y="1600200"/>
            <a:ext cx="8686800" cy="310854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So, the TOA perturbations induced by </a:t>
            </a:r>
            <a:r>
              <a:rPr lang="en-US" sz="2800" dirty="0" err="1" smtClean="0"/>
              <a:t>GWs</a:t>
            </a:r>
            <a:r>
              <a:rPr lang="en-US" sz="2800" dirty="0" smtClean="0"/>
              <a:t> from binary </a:t>
            </a:r>
            <a:r>
              <a:rPr lang="en-US" sz="2800" dirty="0" err="1" smtClean="0"/>
              <a:t>SMBHs</a:t>
            </a:r>
            <a:r>
              <a:rPr lang="en-US" sz="2800" dirty="0" smtClean="0"/>
              <a:t> do not represent a random Gaussian process.</a:t>
            </a:r>
          </a:p>
          <a:p>
            <a:endParaRPr lang="en-US" sz="2800" dirty="0" smtClean="0"/>
          </a:p>
          <a:p>
            <a:r>
              <a:rPr lang="en-US" sz="2800" dirty="0" smtClean="0"/>
              <a:t>Open questions:</a:t>
            </a:r>
          </a:p>
          <a:p>
            <a:pPr lvl="1">
              <a:buFont typeface="Arial"/>
              <a:buChar char="•"/>
            </a:pPr>
            <a:r>
              <a:rPr lang="en-US" sz="2800" dirty="0" smtClean="0"/>
              <a:t> How model-dependent is this?</a:t>
            </a:r>
          </a:p>
          <a:p>
            <a:pPr lvl="1">
              <a:buFont typeface="Arial"/>
              <a:buChar char="•"/>
            </a:pPr>
            <a:r>
              <a:rPr lang="en-US" sz="2800" dirty="0" smtClean="0"/>
              <a:t> What is the effect of this on GWB parameter estimation?  </a:t>
            </a:r>
            <a:endParaRPr lang="en-US" sz="28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2EDDA-DA6D-224C-BF9B-D54E45037B7E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4721</TotalTime>
  <Words>1090</Words>
  <Application>Microsoft Macintosh PowerPoint</Application>
  <PresentationFormat>On-screen Show (4:3)</PresentationFormat>
  <Paragraphs>123</Paragraphs>
  <Slides>16</Slides>
  <Notes>0</Notes>
  <HiddenSlides>0</HiddenSlides>
  <MMClips>0</MMClips>
  <ScaleCrop>false</ScaleCrop>
  <HeadingPairs>
    <vt:vector size="6" baseType="variant">
      <vt:variant>
        <vt:lpstr>Design Template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Office Theme</vt:lpstr>
      <vt:lpstr>Equation</vt:lpstr>
      <vt:lpstr>The gravitational wave signal from binary super-massive black holes does not form an isotropic background</vt:lpstr>
      <vt:lpstr>From signal models to detection</vt:lpstr>
      <vt:lpstr>What are the shortcomings?</vt:lpstr>
      <vt:lpstr>What we did</vt:lpstr>
      <vt:lpstr>Slide 5</vt:lpstr>
      <vt:lpstr>Converting lists of SMBH coalescences to residuals</vt:lpstr>
      <vt:lpstr>Slide 7</vt:lpstr>
      <vt:lpstr>Comparison with TEMPO2</vt:lpstr>
      <vt:lpstr>Comparing PSDs of TOA perturbations</vt:lpstr>
      <vt:lpstr>A realisation of the GW sky</vt:lpstr>
      <vt:lpstr>Now take out the sources producing the highest-amplitude TOA perturbations in the lowest 20 spectral bins</vt:lpstr>
      <vt:lpstr>And do the same again</vt:lpstr>
      <vt:lpstr>Slide 13</vt:lpstr>
      <vt:lpstr>Conclusions</vt:lpstr>
      <vt:lpstr>Does this affect existing limits?</vt:lpstr>
      <vt:lpstr>Does this affect existing limits? Not too much…</vt:lpstr>
    </vt:vector>
  </TitlesOfParts>
  <Company>University of Melbourne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Gravitational wave astrophysics with pulsar timing arrays</dc:title>
  <dc:creator>Vikram Ravi</dc:creator>
  <cp:lastModifiedBy>Vikram Ravi</cp:lastModifiedBy>
  <cp:revision>137</cp:revision>
  <cp:lastPrinted>2012-06-13T02:55:07Z</cp:lastPrinted>
  <dcterms:created xsi:type="dcterms:W3CDTF">2012-06-27T00:23:19Z</dcterms:created>
  <dcterms:modified xsi:type="dcterms:W3CDTF">2012-06-27T00:23:35Z</dcterms:modified>
</cp:coreProperties>
</file>